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8288000" cy="10287000"/>
  <p:notesSz cx="6858000" cy="9144000"/>
  <p:embeddedFontLst>
    <p:embeddedFont>
      <p:font typeface="Asap" panose="020B0604020202020204" charset="0"/>
      <p:regular r:id="rId24"/>
    </p:embeddedFont>
    <p:embeddedFont>
      <p:font typeface="Asap Bold" panose="020B0604020202020204" charset="0"/>
      <p:regular r:id="rId25"/>
    </p:embeddedFont>
    <p:embeddedFont>
      <p:font typeface="Muli" panose="020B0604020202020204" charset="0"/>
      <p:regular r:id="rId26"/>
    </p:embeddedFont>
    <p:embeddedFont>
      <p:font typeface="Muli Bold" panose="020B0604020202020204" charset="0"/>
      <p:regular r:id="rId27"/>
    </p:embeddedFont>
    <p:embeddedFont>
      <p:font typeface="Muli Italics" panose="020B0604020202020204" charset="0"/>
      <p:regular r:id="rId28"/>
    </p:embeddedFont>
    <p:embeddedFont>
      <p:font typeface="Paytone One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22" autoAdjust="0"/>
  </p:normalViewPr>
  <p:slideViewPr>
    <p:cSldViewPr>
      <p:cViewPr varScale="1">
        <p:scale>
          <a:sx n="37" d="100"/>
          <a:sy n="37" d="100"/>
        </p:scale>
        <p:origin x="89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.com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578708"/>
            <a:chOff x="0" y="0"/>
            <a:chExt cx="24384000" cy="47716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726" b="13726"/>
            <a:stretch>
              <a:fillRect/>
            </a:stretch>
          </p:blipFill>
          <p:spPr>
            <a:xfrm>
              <a:off x="0" y="0"/>
              <a:ext cx="24384000" cy="477161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059520" y="9014077"/>
            <a:ext cx="223817" cy="223817"/>
          </a:xfrm>
          <a:custGeom>
            <a:avLst/>
            <a:gdLst/>
            <a:ahLst/>
            <a:cxnLst/>
            <a:rect l="l" t="t" r="r" b="b"/>
            <a:pathLst>
              <a:path w="223817" h="223817">
                <a:moveTo>
                  <a:pt x="0" y="0"/>
                </a:moveTo>
                <a:lnTo>
                  <a:pt x="223817" y="0"/>
                </a:lnTo>
                <a:lnTo>
                  <a:pt x="223817" y="223817"/>
                </a:lnTo>
                <a:lnTo>
                  <a:pt x="0" y="223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8188476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1066" y="509887"/>
            <a:ext cx="2558935" cy="2558935"/>
          </a:xfrm>
          <a:custGeom>
            <a:avLst/>
            <a:gdLst/>
            <a:ahLst/>
            <a:cxnLst/>
            <a:rect l="l" t="t" r="r" b="b"/>
            <a:pathLst>
              <a:path w="2558935" h="2558935">
                <a:moveTo>
                  <a:pt x="0" y="0"/>
                </a:moveTo>
                <a:lnTo>
                  <a:pt x="2558935" y="0"/>
                </a:lnTo>
                <a:lnTo>
                  <a:pt x="2558935" y="2558935"/>
                </a:lnTo>
                <a:lnTo>
                  <a:pt x="0" y="2558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4189858"/>
            <a:ext cx="14737564" cy="3474743"/>
            <a:chOff x="0" y="0"/>
            <a:chExt cx="19650086" cy="4632991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19650086" cy="3882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656"/>
                </a:lnSpc>
              </a:pPr>
              <a:r>
                <a:rPr lang="en-US" sz="8898" spc="88">
                  <a:solidFill>
                    <a:srgbClr val="FFFFFF"/>
                  </a:solidFill>
                  <a:latin typeface="Asap Bold"/>
                </a:rPr>
                <a:t>GIỚI THIỆU &amp; BÁN ĐỒNG HỒ TRỰC TUYẾN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090193"/>
              <a:ext cx="19539964" cy="542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</a:pPr>
              <a:r>
                <a:rPr lang="en-US" sz="2799" spc="55">
                  <a:solidFill>
                    <a:srgbClr val="FFFFFF"/>
                  </a:solidFill>
                  <a:latin typeface="Muli"/>
                </a:rPr>
                <a:t>Website bán đồng hồ chính hãng cho người dùng thông qua trực tuyến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8752107"/>
            <a:ext cx="4193390" cy="747758"/>
            <a:chOff x="0" y="0"/>
            <a:chExt cx="5591186" cy="99701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24952"/>
              <a:ext cx="5591186" cy="47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6"/>
                </a:lnSpc>
                <a:spcBef>
                  <a:spcPct val="0"/>
                </a:spcBef>
              </a:pPr>
              <a:r>
                <a:rPr lang="en-US" sz="2400" spc="24">
                  <a:solidFill>
                    <a:srgbClr val="FFFFFF"/>
                  </a:solidFill>
                  <a:latin typeface="Muli"/>
                </a:rPr>
                <a:t>Vũ Đình Khoa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"/>
              <a:ext cx="5591186" cy="441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08"/>
                </a:lnSpc>
              </a:pPr>
              <a:r>
                <a:rPr lang="en-US" sz="2200" u="none">
                  <a:solidFill>
                    <a:srgbClr val="FFFFFF"/>
                  </a:solidFill>
                  <a:latin typeface="Asap Bold"/>
                </a:rPr>
                <a:t>ĐƯỢC TRÌNH BÀY BỞI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537608" y="8752107"/>
            <a:ext cx="4193390" cy="747758"/>
            <a:chOff x="0" y="0"/>
            <a:chExt cx="5591186" cy="99701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524952"/>
              <a:ext cx="5591186" cy="47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6"/>
                </a:lnSpc>
              </a:pPr>
              <a:r>
                <a:rPr lang="en-US" sz="2400" spc="24">
                  <a:solidFill>
                    <a:srgbClr val="FFFFFF"/>
                  </a:solidFill>
                  <a:latin typeface="Muli"/>
                </a:rPr>
                <a:t>Ths. Nguyễn Thị Hồng Lương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6"/>
              <a:ext cx="5591186" cy="441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08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Asap Bold"/>
                </a:rPr>
                <a:t>ĐƯỢC TRÌNH BÀY CHO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690247" y="8956927"/>
            <a:ext cx="18851" cy="50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6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1769223" y="8573536"/>
            <a:ext cx="612734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aytone One"/>
              </a:rPr>
              <a:t>NHÓM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202312" cy="3618743"/>
            <a:chOff x="0" y="0"/>
            <a:chExt cx="2101595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1595" cy="1226177"/>
            </a:xfrm>
            <a:custGeom>
              <a:avLst/>
              <a:gdLst/>
              <a:ahLst/>
              <a:cxnLst/>
              <a:rect l="l" t="t" r="r" b="b"/>
              <a:pathLst>
                <a:path w="2101595" h="1226177">
                  <a:moveTo>
                    <a:pt x="0" y="0"/>
                  </a:moveTo>
                  <a:lnTo>
                    <a:pt x="2101595" y="0"/>
                  </a:lnTo>
                  <a:lnTo>
                    <a:pt x="2101595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101595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464118" cy="3111285"/>
            <a:chOff x="0" y="0"/>
            <a:chExt cx="1851465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1465" cy="1054230"/>
            </a:xfrm>
            <a:custGeom>
              <a:avLst/>
              <a:gdLst/>
              <a:ahLst/>
              <a:cxnLst/>
              <a:rect l="l" t="t" r="r" b="b"/>
              <a:pathLst>
                <a:path w="1851465" h="1054230">
                  <a:moveTo>
                    <a:pt x="0" y="0"/>
                  </a:moveTo>
                  <a:lnTo>
                    <a:pt x="1851465" y="0"/>
                  </a:lnTo>
                  <a:lnTo>
                    <a:pt x="1851465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51465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83402" y="343553"/>
            <a:ext cx="6401185" cy="3793961"/>
          </a:xfrm>
          <a:custGeom>
            <a:avLst/>
            <a:gdLst/>
            <a:ahLst/>
            <a:cxnLst/>
            <a:rect l="l" t="t" r="r" b="b"/>
            <a:pathLst>
              <a:path w="6401185" h="3793961">
                <a:moveTo>
                  <a:pt x="0" y="0"/>
                </a:moveTo>
                <a:lnTo>
                  <a:pt x="6401185" y="0"/>
                </a:lnTo>
                <a:lnTo>
                  <a:pt x="6401185" y="3793961"/>
                </a:lnTo>
                <a:lnTo>
                  <a:pt x="0" y="3793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83402" y="4895991"/>
            <a:ext cx="6805872" cy="4135778"/>
          </a:xfrm>
          <a:custGeom>
            <a:avLst/>
            <a:gdLst/>
            <a:ahLst/>
            <a:cxnLst/>
            <a:rect l="l" t="t" r="r" b="b"/>
            <a:pathLst>
              <a:path w="6805872" h="4135778">
                <a:moveTo>
                  <a:pt x="0" y="0"/>
                </a:moveTo>
                <a:lnTo>
                  <a:pt x="6805872" y="0"/>
                </a:lnTo>
                <a:lnTo>
                  <a:pt x="6805872" y="4135778"/>
                </a:lnTo>
                <a:lnTo>
                  <a:pt x="0" y="4135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#11 Trang đăng nhập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9803" y="6318067"/>
            <a:ext cx="5447946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#12 Trang chi tiết sản phẩm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036058" cy="3618743"/>
            <a:chOff x="0" y="0"/>
            <a:chExt cx="2045262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5262" cy="1226177"/>
            </a:xfrm>
            <a:custGeom>
              <a:avLst/>
              <a:gdLst/>
              <a:ahLst/>
              <a:cxnLst/>
              <a:rect l="l" t="t" r="r" b="b"/>
              <a:pathLst>
                <a:path w="2045262" h="1226177">
                  <a:moveTo>
                    <a:pt x="0" y="0"/>
                  </a:moveTo>
                  <a:lnTo>
                    <a:pt x="2045262" y="0"/>
                  </a:lnTo>
                  <a:lnTo>
                    <a:pt x="2045262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045262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464118" cy="3111285"/>
            <a:chOff x="0" y="0"/>
            <a:chExt cx="1851465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1465" cy="1054230"/>
            </a:xfrm>
            <a:custGeom>
              <a:avLst/>
              <a:gdLst/>
              <a:ahLst/>
              <a:cxnLst/>
              <a:rect l="l" t="t" r="r" b="b"/>
              <a:pathLst>
                <a:path w="1851465" h="1054230">
                  <a:moveTo>
                    <a:pt x="0" y="0"/>
                  </a:moveTo>
                  <a:lnTo>
                    <a:pt x="1851465" y="0"/>
                  </a:lnTo>
                  <a:lnTo>
                    <a:pt x="1851465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51465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9656" y="484242"/>
            <a:ext cx="6068677" cy="3687801"/>
          </a:xfrm>
          <a:custGeom>
            <a:avLst/>
            <a:gdLst/>
            <a:ahLst/>
            <a:cxnLst/>
            <a:rect l="l" t="t" r="r" b="b"/>
            <a:pathLst>
              <a:path w="6068677" h="3687801">
                <a:moveTo>
                  <a:pt x="0" y="0"/>
                </a:moveTo>
                <a:lnTo>
                  <a:pt x="6068677" y="0"/>
                </a:lnTo>
                <a:lnTo>
                  <a:pt x="6068677" y="3687801"/>
                </a:lnTo>
                <a:lnTo>
                  <a:pt x="0" y="3687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82275" y="5055735"/>
            <a:ext cx="6110642" cy="3816291"/>
          </a:xfrm>
          <a:custGeom>
            <a:avLst/>
            <a:gdLst/>
            <a:ahLst/>
            <a:cxnLst/>
            <a:rect l="l" t="t" r="r" b="b"/>
            <a:pathLst>
              <a:path w="6110642" h="3816291">
                <a:moveTo>
                  <a:pt x="0" y="0"/>
                </a:moveTo>
                <a:lnTo>
                  <a:pt x="6110642" y="0"/>
                </a:lnTo>
                <a:lnTo>
                  <a:pt x="6110642" y="3816291"/>
                </a:lnTo>
                <a:lnTo>
                  <a:pt x="0" y="3816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#13 Trang giỏ hàng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9803" y="6318067"/>
            <a:ext cx="5447946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#14 Trang chi tiết tin tức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2662" y="1702796"/>
            <a:ext cx="11442676" cy="6881409"/>
          </a:xfrm>
          <a:custGeom>
            <a:avLst/>
            <a:gdLst/>
            <a:ahLst/>
            <a:cxnLst/>
            <a:rect l="l" t="t" r="r" b="b"/>
            <a:pathLst>
              <a:path w="11442676" h="6881409">
                <a:moveTo>
                  <a:pt x="0" y="0"/>
                </a:moveTo>
                <a:lnTo>
                  <a:pt x="11442676" y="0"/>
                </a:lnTo>
                <a:lnTo>
                  <a:pt x="11442676" y="6881408"/>
                </a:lnTo>
                <a:lnTo>
                  <a:pt x="0" y="6881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1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97626" y="1028700"/>
            <a:ext cx="5092747" cy="969106"/>
            <a:chOff x="0" y="0"/>
            <a:chExt cx="6790330" cy="1292141"/>
          </a:xfrm>
        </p:grpSpPr>
        <p:sp>
          <p:nvSpPr>
            <p:cNvPr id="4" name="TextBox 4"/>
            <p:cNvSpPr txBox="1"/>
            <p:nvPr/>
          </p:nvSpPr>
          <p:spPr>
            <a:xfrm>
              <a:off x="0" y="820010"/>
              <a:ext cx="6790330" cy="47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79033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Muli Bold"/>
                </a:rPr>
                <a:t>Sitemap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46541"/>
            <a:ext cx="6910589" cy="5111693"/>
            <a:chOff x="0" y="0"/>
            <a:chExt cx="9214119" cy="681559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2875"/>
              <a:ext cx="9214119" cy="2996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100"/>
                </a:lnSpc>
              </a:pPr>
              <a:r>
                <a:rPr lang="en-US" sz="6500" spc="65">
                  <a:solidFill>
                    <a:srgbClr val="FFFFFF"/>
                  </a:solidFill>
                  <a:latin typeface="Asap Bold"/>
                </a:rPr>
                <a:t>CHƯƠNG 3 XÂY DỰNG ỨNG DỤNG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4992717"/>
              <a:ext cx="921411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522942"/>
              <a:ext cx="9214119" cy="129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u="none">
                  <a:solidFill>
                    <a:srgbClr val="FFFFFF"/>
                  </a:solidFill>
                  <a:latin typeface="Asap"/>
                </a:rPr>
                <a:t>Hoàn thiện thành trang thực tế từ layout</a:t>
              </a:r>
            </a:p>
            <a:p>
              <a:pPr>
                <a:lnSpc>
                  <a:spcPts val="3920"/>
                </a:lnSpc>
              </a:pPr>
              <a:endParaRPr lang="en-US" sz="2800" u="none">
                <a:solidFill>
                  <a:srgbClr val="FFFFFF"/>
                </a:solidFill>
                <a:latin typeface="Asap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45001" y="1028700"/>
            <a:ext cx="2959542" cy="867280"/>
            <a:chOff x="0" y="0"/>
            <a:chExt cx="732102" cy="2145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sap Bold"/>
                </a:rPr>
                <a:t>24/1/2024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45001" y="3144944"/>
            <a:ext cx="2959542" cy="867280"/>
            <a:chOff x="0" y="0"/>
            <a:chExt cx="732102" cy="2145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sap Bold"/>
                </a:rPr>
                <a:t>20/2/2024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45001" y="5261189"/>
            <a:ext cx="2959542" cy="867280"/>
            <a:chOff x="0" y="0"/>
            <a:chExt cx="732102" cy="2145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sap Bold"/>
                </a:rPr>
                <a:t>1/3/2024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45001" y="7377433"/>
            <a:ext cx="2959542" cy="867280"/>
            <a:chOff x="0" y="0"/>
            <a:chExt cx="732102" cy="2145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2102" cy="214539"/>
            </a:xfrm>
            <a:custGeom>
              <a:avLst/>
              <a:gdLst/>
              <a:ahLst/>
              <a:cxnLst/>
              <a:rect l="l" t="t" r="r" b="b"/>
              <a:pathLst>
                <a:path w="732102" h="214539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sap Bold"/>
                </a:rPr>
                <a:t>27/4/2024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1124772" y="1895980"/>
            <a:ext cx="0" cy="1248965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11124772" y="4012224"/>
            <a:ext cx="0" cy="1248965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1124772" y="6128468"/>
            <a:ext cx="0" cy="1248965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3643807" y="7411404"/>
            <a:ext cx="368216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4">
                <a:solidFill>
                  <a:srgbClr val="FFFFFF"/>
                </a:solidFill>
                <a:latin typeface="Muli"/>
              </a:rPr>
              <a:t>Hoàn thiện website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43807" y="5258583"/>
            <a:ext cx="424468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4">
                <a:solidFill>
                  <a:srgbClr val="FFFFFF"/>
                </a:solidFill>
                <a:latin typeface="Muli"/>
              </a:rPr>
              <a:t>Tập trung code giao diện và chức năng của website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163520" y="9258300"/>
            <a:ext cx="18615039" cy="1396619"/>
            <a:chOff x="0" y="0"/>
            <a:chExt cx="4902726" cy="3678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02726" cy="367834"/>
            </a:xfrm>
            <a:custGeom>
              <a:avLst/>
              <a:gdLst/>
              <a:ahLst/>
              <a:cxnLst/>
              <a:rect l="l" t="t" r="r" b="b"/>
              <a:pathLst>
                <a:path w="4902726" h="367834">
                  <a:moveTo>
                    <a:pt x="0" y="0"/>
                  </a:moveTo>
                  <a:lnTo>
                    <a:pt x="4902726" y="0"/>
                  </a:lnTo>
                  <a:lnTo>
                    <a:pt x="4902726" y="367834"/>
                  </a:lnTo>
                  <a:lnTo>
                    <a:pt x="0" y="367834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902726" cy="39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2" action="ppaction://hlinksldjump"/>
              </a:rPr>
              <a:t>Quay lại trang mục lục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28" name="TextBox 28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29" name="Freeform 29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643807" y="3178915"/>
            <a:ext cx="368216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4">
                <a:solidFill>
                  <a:srgbClr val="FFFFFF"/>
                </a:solidFill>
                <a:latin typeface="Muli"/>
              </a:rPr>
              <a:t>Thu nhập dữ liệu , tiến hành build layout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43807" y="1188401"/>
            <a:ext cx="368216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FFFFFF"/>
                </a:solidFill>
                <a:latin typeface="Muli"/>
              </a:rPr>
              <a:t>Nghiên cứu đề tài , tham khảo các website lớn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7661725" cy="3618743"/>
            <a:chOff x="0" y="0"/>
            <a:chExt cx="2596104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96104" cy="1226177"/>
            </a:xfrm>
            <a:custGeom>
              <a:avLst/>
              <a:gdLst/>
              <a:ahLst/>
              <a:cxnLst/>
              <a:rect l="l" t="t" r="r" b="b"/>
              <a:pathLst>
                <a:path w="2596104" h="1226177">
                  <a:moveTo>
                    <a:pt x="0" y="0"/>
                  </a:moveTo>
                  <a:lnTo>
                    <a:pt x="2596104" y="0"/>
                  </a:lnTo>
                  <a:lnTo>
                    <a:pt x="2596104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596104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6706622" cy="3111285"/>
            <a:chOff x="0" y="0"/>
            <a:chExt cx="2272476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2476" cy="1054230"/>
            </a:xfrm>
            <a:custGeom>
              <a:avLst/>
              <a:gdLst/>
              <a:ahLst/>
              <a:cxnLst/>
              <a:rect l="l" t="t" r="r" b="b"/>
              <a:pathLst>
                <a:path w="2272476" h="1054230">
                  <a:moveTo>
                    <a:pt x="0" y="0"/>
                  </a:moveTo>
                  <a:lnTo>
                    <a:pt x="2272476" y="0"/>
                  </a:lnTo>
                  <a:lnTo>
                    <a:pt x="2272476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2272476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2275" y="518771"/>
            <a:ext cx="7750410" cy="3618743"/>
          </a:xfrm>
          <a:custGeom>
            <a:avLst/>
            <a:gdLst/>
            <a:ahLst/>
            <a:cxnLst/>
            <a:rect l="l" t="t" r="r" b="b"/>
            <a:pathLst>
              <a:path w="7750410" h="3618743">
                <a:moveTo>
                  <a:pt x="0" y="0"/>
                </a:moveTo>
                <a:lnTo>
                  <a:pt x="7750409" y="0"/>
                </a:lnTo>
                <a:lnTo>
                  <a:pt x="7750409" y="3618743"/>
                </a:lnTo>
                <a:lnTo>
                  <a:pt x="0" y="3618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82275" y="5021161"/>
            <a:ext cx="7750410" cy="3618743"/>
          </a:xfrm>
          <a:custGeom>
            <a:avLst/>
            <a:gdLst/>
            <a:ahLst/>
            <a:cxnLst/>
            <a:rect l="l" t="t" r="r" b="b"/>
            <a:pathLst>
              <a:path w="7750410" h="3618743">
                <a:moveTo>
                  <a:pt x="0" y="0"/>
                </a:moveTo>
                <a:lnTo>
                  <a:pt x="7750409" y="0"/>
                </a:lnTo>
                <a:lnTo>
                  <a:pt x="7750409" y="3618742"/>
                </a:lnTo>
                <a:lnTo>
                  <a:pt x="0" y="3618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 Trang chủ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9803" y="6318067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#2 Đồng hồ nam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5889924" cy="3618743"/>
            <a:chOff x="0" y="0"/>
            <a:chExt cx="1995746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95746" cy="1226177"/>
            </a:xfrm>
            <a:custGeom>
              <a:avLst/>
              <a:gdLst/>
              <a:ahLst/>
              <a:cxnLst/>
              <a:rect l="l" t="t" r="r" b="b"/>
              <a:pathLst>
                <a:path w="1995746" h="1226177">
                  <a:moveTo>
                    <a:pt x="0" y="0"/>
                  </a:moveTo>
                  <a:lnTo>
                    <a:pt x="1995746" y="0"/>
                  </a:lnTo>
                  <a:lnTo>
                    <a:pt x="1995746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1995746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152903" cy="3111285"/>
            <a:chOff x="0" y="0"/>
            <a:chExt cx="1746013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6013" cy="1054230"/>
            </a:xfrm>
            <a:custGeom>
              <a:avLst/>
              <a:gdLst/>
              <a:ahLst/>
              <a:cxnLst/>
              <a:rect l="l" t="t" r="r" b="b"/>
              <a:pathLst>
                <a:path w="1746013" h="1054230">
                  <a:moveTo>
                    <a:pt x="0" y="0"/>
                  </a:moveTo>
                  <a:lnTo>
                    <a:pt x="1746013" y="0"/>
                  </a:lnTo>
                  <a:lnTo>
                    <a:pt x="1746013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746013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2275" y="5098120"/>
            <a:ext cx="5152903" cy="3155429"/>
          </a:xfrm>
          <a:custGeom>
            <a:avLst/>
            <a:gdLst/>
            <a:ahLst/>
            <a:cxnLst/>
            <a:rect l="l" t="t" r="r" b="b"/>
            <a:pathLst>
              <a:path w="5152903" h="3155429">
                <a:moveTo>
                  <a:pt x="0" y="0"/>
                </a:moveTo>
                <a:lnTo>
                  <a:pt x="5152903" y="0"/>
                </a:lnTo>
                <a:lnTo>
                  <a:pt x="5152903" y="3155429"/>
                </a:lnTo>
                <a:lnTo>
                  <a:pt x="0" y="3155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5" action="ppaction://hlinksldjump"/>
              </a:rPr>
              <a:t>Quay lại trang mục lục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5" action="ppaction://hlinksldjump"/>
              </a:rPr>
              <a:t>Quay lại trang mục lục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31438" y="369047"/>
            <a:ext cx="8199427" cy="3843214"/>
          </a:xfrm>
          <a:custGeom>
            <a:avLst/>
            <a:gdLst/>
            <a:ahLst/>
            <a:cxnLst/>
            <a:rect l="l" t="t" r="r" b="b"/>
            <a:pathLst>
              <a:path w="8199427" h="3843214">
                <a:moveTo>
                  <a:pt x="0" y="0"/>
                </a:moveTo>
                <a:lnTo>
                  <a:pt x="8199427" y="0"/>
                </a:lnTo>
                <a:lnTo>
                  <a:pt x="8199427" y="3843214"/>
                </a:lnTo>
                <a:lnTo>
                  <a:pt x="0" y="3843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#3 Đồng hồ nữ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9803" y="6318067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#4 Phụ kiện đồng hồ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5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093557" cy="3618743"/>
            <a:chOff x="0" y="0"/>
            <a:chExt cx="2064745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4745" cy="1226177"/>
            </a:xfrm>
            <a:custGeom>
              <a:avLst/>
              <a:gdLst/>
              <a:ahLst/>
              <a:cxnLst/>
              <a:rect l="l" t="t" r="r" b="b"/>
              <a:pathLst>
                <a:path w="2064745" h="1226177">
                  <a:moveTo>
                    <a:pt x="0" y="0"/>
                  </a:moveTo>
                  <a:lnTo>
                    <a:pt x="2064745" y="0"/>
                  </a:lnTo>
                  <a:lnTo>
                    <a:pt x="2064745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064745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548357" cy="3111285"/>
            <a:chOff x="0" y="0"/>
            <a:chExt cx="1880009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0009" cy="1054230"/>
            </a:xfrm>
            <a:custGeom>
              <a:avLst/>
              <a:gdLst/>
              <a:ahLst/>
              <a:cxnLst/>
              <a:rect l="l" t="t" r="r" b="b"/>
              <a:pathLst>
                <a:path w="1880009" h="1054230">
                  <a:moveTo>
                    <a:pt x="0" y="0"/>
                  </a:moveTo>
                  <a:lnTo>
                    <a:pt x="1880009" y="0"/>
                  </a:lnTo>
                  <a:lnTo>
                    <a:pt x="1880009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80009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2275" y="518771"/>
            <a:ext cx="8563610" cy="3998434"/>
          </a:xfrm>
          <a:custGeom>
            <a:avLst/>
            <a:gdLst/>
            <a:ahLst/>
            <a:cxnLst/>
            <a:rect l="l" t="t" r="r" b="b"/>
            <a:pathLst>
              <a:path w="8563610" h="3998434">
                <a:moveTo>
                  <a:pt x="0" y="0"/>
                </a:moveTo>
                <a:lnTo>
                  <a:pt x="8563609" y="0"/>
                </a:lnTo>
                <a:lnTo>
                  <a:pt x="8563609" y="3998434"/>
                </a:lnTo>
                <a:lnTo>
                  <a:pt x="0" y="3998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82275" y="4975756"/>
            <a:ext cx="8563610" cy="4002896"/>
          </a:xfrm>
          <a:custGeom>
            <a:avLst/>
            <a:gdLst/>
            <a:ahLst/>
            <a:cxnLst/>
            <a:rect l="l" t="t" r="r" b="b"/>
            <a:pathLst>
              <a:path w="8563610" h="4002896">
                <a:moveTo>
                  <a:pt x="0" y="0"/>
                </a:moveTo>
                <a:lnTo>
                  <a:pt x="8563609" y="0"/>
                </a:lnTo>
                <a:lnTo>
                  <a:pt x="8563609" y="4002896"/>
                </a:lnTo>
                <a:lnTo>
                  <a:pt x="0" y="4002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#5 Trang giới thiệu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9803" y="6318067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#6 Trang liên hệ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106165" cy="3618743"/>
            <a:chOff x="0" y="0"/>
            <a:chExt cx="2069017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9017" cy="1226177"/>
            </a:xfrm>
            <a:custGeom>
              <a:avLst/>
              <a:gdLst/>
              <a:ahLst/>
              <a:cxnLst/>
              <a:rect l="l" t="t" r="r" b="b"/>
              <a:pathLst>
                <a:path w="2069017" h="1226177">
                  <a:moveTo>
                    <a:pt x="0" y="0"/>
                  </a:moveTo>
                  <a:lnTo>
                    <a:pt x="2069017" y="0"/>
                  </a:lnTo>
                  <a:lnTo>
                    <a:pt x="2069017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069017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320916" cy="3111285"/>
            <a:chOff x="0" y="0"/>
            <a:chExt cx="1802942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2942" cy="1054230"/>
            </a:xfrm>
            <a:custGeom>
              <a:avLst/>
              <a:gdLst/>
              <a:ahLst/>
              <a:cxnLst/>
              <a:rect l="l" t="t" r="r" b="b"/>
              <a:pathLst>
                <a:path w="1802942" h="1054230">
                  <a:moveTo>
                    <a:pt x="0" y="0"/>
                  </a:moveTo>
                  <a:lnTo>
                    <a:pt x="1802942" y="0"/>
                  </a:lnTo>
                  <a:lnTo>
                    <a:pt x="1802942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02942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2275" y="247415"/>
            <a:ext cx="8873146" cy="4161455"/>
          </a:xfrm>
          <a:custGeom>
            <a:avLst/>
            <a:gdLst/>
            <a:ahLst/>
            <a:cxnLst/>
            <a:rect l="l" t="t" r="r" b="b"/>
            <a:pathLst>
              <a:path w="8873146" h="4161455">
                <a:moveTo>
                  <a:pt x="0" y="0"/>
                </a:moveTo>
                <a:lnTo>
                  <a:pt x="8873146" y="0"/>
                </a:lnTo>
                <a:lnTo>
                  <a:pt x="8873146" y="4161455"/>
                </a:lnTo>
                <a:lnTo>
                  <a:pt x="0" y="416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82275" y="4878529"/>
            <a:ext cx="8873146" cy="4170702"/>
          </a:xfrm>
          <a:custGeom>
            <a:avLst/>
            <a:gdLst/>
            <a:ahLst/>
            <a:cxnLst/>
            <a:rect l="l" t="t" r="r" b="b"/>
            <a:pathLst>
              <a:path w="8873146" h="4170702">
                <a:moveTo>
                  <a:pt x="0" y="0"/>
                </a:moveTo>
                <a:lnTo>
                  <a:pt x="8873146" y="0"/>
                </a:lnTo>
                <a:lnTo>
                  <a:pt x="8873146" y="4170703"/>
                </a:lnTo>
                <a:lnTo>
                  <a:pt x="0" y="4170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#7 Tin tức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9803" y="6318067"/>
            <a:ext cx="5162513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#8 Trang dữ liệu người dùng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457015" cy="3618743"/>
            <a:chOff x="0" y="0"/>
            <a:chExt cx="2187899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7899" cy="1226177"/>
            </a:xfrm>
            <a:custGeom>
              <a:avLst/>
              <a:gdLst/>
              <a:ahLst/>
              <a:cxnLst/>
              <a:rect l="l" t="t" r="r" b="b"/>
              <a:pathLst>
                <a:path w="2187899" h="1226177">
                  <a:moveTo>
                    <a:pt x="0" y="0"/>
                  </a:moveTo>
                  <a:lnTo>
                    <a:pt x="2187899" y="0"/>
                  </a:lnTo>
                  <a:lnTo>
                    <a:pt x="2187899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187899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464118" cy="3111285"/>
            <a:chOff x="0" y="0"/>
            <a:chExt cx="1851465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1465" cy="1054230"/>
            </a:xfrm>
            <a:custGeom>
              <a:avLst/>
              <a:gdLst/>
              <a:ahLst/>
              <a:cxnLst/>
              <a:rect l="l" t="t" r="r" b="b"/>
              <a:pathLst>
                <a:path w="1851465" h="1054230">
                  <a:moveTo>
                    <a:pt x="0" y="0"/>
                  </a:moveTo>
                  <a:lnTo>
                    <a:pt x="1851465" y="0"/>
                  </a:lnTo>
                  <a:lnTo>
                    <a:pt x="1851465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51465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2275" y="222322"/>
            <a:ext cx="8424609" cy="3942313"/>
          </a:xfrm>
          <a:custGeom>
            <a:avLst/>
            <a:gdLst/>
            <a:ahLst/>
            <a:cxnLst/>
            <a:rect l="l" t="t" r="r" b="b"/>
            <a:pathLst>
              <a:path w="8424609" h="3942313">
                <a:moveTo>
                  <a:pt x="0" y="0"/>
                </a:moveTo>
                <a:lnTo>
                  <a:pt x="8424609" y="0"/>
                </a:lnTo>
                <a:lnTo>
                  <a:pt x="8424609" y="3942314"/>
                </a:lnTo>
                <a:lnTo>
                  <a:pt x="0" y="394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82275" y="4999309"/>
            <a:ext cx="8424609" cy="3929143"/>
          </a:xfrm>
          <a:custGeom>
            <a:avLst/>
            <a:gdLst/>
            <a:ahLst/>
            <a:cxnLst/>
            <a:rect l="l" t="t" r="r" b="b"/>
            <a:pathLst>
              <a:path w="8424609" h="3929143">
                <a:moveTo>
                  <a:pt x="0" y="0"/>
                </a:moveTo>
                <a:lnTo>
                  <a:pt x="8424609" y="0"/>
                </a:lnTo>
                <a:lnTo>
                  <a:pt x="8424609" y="3929143"/>
                </a:lnTo>
                <a:lnTo>
                  <a:pt x="0" y="3929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#9 Trang sinh viên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9803" y="6318067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#10 Trang đăng ký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202312" cy="3618743"/>
            <a:chOff x="0" y="0"/>
            <a:chExt cx="2101595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1595" cy="1226177"/>
            </a:xfrm>
            <a:custGeom>
              <a:avLst/>
              <a:gdLst/>
              <a:ahLst/>
              <a:cxnLst/>
              <a:rect l="l" t="t" r="r" b="b"/>
              <a:pathLst>
                <a:path w="2101595" h="1226177">
                  <a:moveTo>
                    <a:pt x="0" y="0"/>
                  </a:moveTo>
                  <a:lnTo>
                    <a:pt x="2101595" y="0"/>
                  </a:lnTo>
                  <a:lnTo>
                    <a:pt x="2101595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101595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464118" cy="3111285"/>
            <a:chOff x="0" y="0"/>
            <a:chExt cx="1851465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1465" cy="1054230"/>
            </a:xfrm>
            <a:custGeom>
              <a:avLst/>
              <a:gdLst/>
              <a:ahLst/>
              <a:cxnLst/>
              <a:rect l="l" t="t" r="r" b="b"/>
              <a:pathLst>
                <a:path w="1851465" h="1054230">
                  <a:moveTo>
                    <a:pt x="0" y="0"/>
                  </a:moveTo>
                  <a:lnTo>
                    <a:pt x="1851465" y="0"/>
                  </a:lnTo>
                  <a:lnTo>
                    <a:pt x="1851465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51465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2275" y="263666"/>
            <a:ext cx="8847001" cy="4148620"/>
          </a:xfrm>
          <a:custGeom>
            <a:avLst/>
            <a:gdLst/>
            <a:ahLst/>
            <a:cxnLst/>
            <a:rect l="l" t="t" r="r" b="b"/>
            <a:pathLst>
              <a:path w="8847001" h="4148620">
                <a:moveTo>
                  <a:pt x="0" y="0"/>
                </a:moveTo>
                <a:lnTo>
                  <a:pt x="8847001" y="0"/>
                </a:lnTo>
                <a:lnTo>
                  <a:pt x="8847001" y="4148620"/>
                </a:lnTo>
                <a:lnTo>
                  <a:pt x="0" y="4148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82275" y="4898061"/>
            <a:ext cx="8847001" cy="4158413"/>
          </a:xfrm>
          <a:custGeom>
            <a:avLst/>
            <a:gdLst/>
            <a:ahLst/>
            <a:cxnLst/>
            <a:rect l="l" t="t" r="r" b="b"/>
            <a:pathLst>
              <a:path w="8847001" h="4158413">
                <a:moveTo>
                  <a:pt x="0" y="0"/>
                </a:moveTo>
                <a:lnTo>
                  <a:pt x="8847001" y="0"/>
                </a:lnTo>
                <a:lnTo>
                  <a:pt x="8847001" y="4158413"/>
                </a:lnTo>
                <a:lnTo>
                  <a:pt x="0" y="41584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#11 Trang đăng nhập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9803" y="6318067"/>
            <a:ext cx="5447946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#12 Trang chi tiết sản phẩm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44718"/>
            <a:ext cx="622794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none" spc="65">
                <a:solidFill>
                  <a:srgbClr val="FFFFFF"/>
                </a:solidFill>
                <a:latin typeface="Asap Bold"/>
              </a:rPr>
              <a:t>MỤC LỤC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359468" y="3050381"/>
          <a:ext cx="8277366" cy="4910137"/>
        </p:xfrm>
        <a:graphic>
          <a:graphicData uri="http://schemas.openxmlformats.org/drawingml/2006/table">
            <a:tbl>
              <a:tblPr/>
              <a:tblGrid>
                <a:gridCol w="2526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438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Asap Bold"/>
                        </a:rPr>
                        <a:t>CHƯƠNG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uli Bold"/>
                        </a:rPr>
                        <a:t>GIỚI THIỆU ĐỀ TÀI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938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Asap Bold"/>
                        </a:rPr>
                        <a:t>CHƯƠNG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uli Bold"/>
                        </a:rPr>
                        <a:t>PHÂN TÍCH ỨNG DỤNG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938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Asap Bold"/>
                        </a:rPr>
                        <a:t>CHƯƠNG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uli Bold"/>
                        </a:rPr>
                        <a:t>XÂY DỰNG ỨNG DỤNG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938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Asap Bold"/>
                        </a:rPr>
                        <a:t>CHƯƠNG 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uli Bold"/>
                        </a:rPr>
                        <a:t>KẾT LUẬN - HƯỚNG PHÁT TRIỂN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3938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Asap Bold"/>
                        </a:rPr>
                        <a:t>CHƯƠNG 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uli Bold"/>
                        </a:rPr>
                        <a:t>TÀI LIỆU THAM KHẢO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036058" cy="3618743"/>
            <a:chOff x="0" y="0"/>
            <a:chExt cx="2045262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5262" cy="1226177"/>
            </a:xfrm>
            <a:custGeom>
              <a:avLst/>
              <a:gdLst/>
              <a:ahLst/>
              <a:cxnLst/>
              <a:rect l="l" t="t" r="r" b="b"/>
              <a:pathLst>
                <a:path w="2045262" h="1226177">
                  <a:moveTo>
                    <a:pt x="0" y="0"/>
                  </a:moveTo>
                  <a:lnTo>
                    <a:pt x="2045262" y="0"/>
                  </a:lnTo>
                  <a:lnTo>
                    <a:pt x="2045262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045262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464118" cy="3111285"/>
            <a:chOff x="0" y="0"/>
            <a:chExt cx="1851465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1465" cy="1054230"/>
            </a:xfrm>
            <a:custGeom>
              <a:avLst/>
              <a:gdLst/>
              <a:ahLst/>
              <a:cxnLst/>
              <a:rect l="l" t="t" r="r" b="b"/>
              <a:pathLst>
                <a:path w="1851465" h="1054230">
                  <a:moveTo>
                    <a:pt x="0" y="0"/>
                  </a:moveTo>
                  <a:lnTo>
                    <a:pt x="1851465" y="0"/>
                  </a:lnTo>
                  <a:lnTo>
                    <a:pt x="1851465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51465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82275" y="518771"/>
            <a:ext cx="8202716" cy="3895647"/>
          </a:xfrm>
          <a:custGeom>
            <a:avLst/>
            <a:gdLst/>
            <a:ahLst/>
            <a:cxnLst/>
            <a:rect l="l" t="t" r="r" b="b"/>
            <a:pathLst>
              <a:path w="8202716" h="3895647">
                <a:moveTo>
                  <a:pt x="0" y="0"/>
                </a:moveTo>
                <a:lnTo>
                  <a:pt x="8202715" y="0"/>
                </a:lnTo>
                <a:lnTo>
                  <a:pt x="8202715" y="3895647"/>
                </a:lnTo>
                <a:lnTo>
                  <a:pt x="0" y="3895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82275" y="4986240"/>
            <a:ext cx="8202716" cy="3817105"/>
          </a:xfrm>
          <a:custGeom>
            <a:avLst/>
            <a:gdLst/>
            <a:ahLst/>
            <a:cxnLst/>
            <a:rect l="l" t="t" r="r" b="b"/>
            <a:pathLst>
              <a:path w="8202716" h="3817105">
                <a:moveTo>
                  <a:pt x="0" y="0"/>
                </a:moveTo>
                <a:lnTo>
                  <a:pt x="8202715" y="0"/>
                </a:lnTo>
                <a:lnTo>
                  <a:pt x="8202715" y="3817105"/>
                </a:lnTo>
                <a:lnTo>
                  <a:pt x="0" y="3817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#13 Trang giỏ hàng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9803" y="6318067"/>
            <a:ext cx="5447946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#14 Trang chi tiết tin tức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54420"/>
            <a:ext cx="1813540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spc="65">
                <a:solidFill>
                  <a:srgbClr val="000000"/>
                </a:solidFill>
                <a:latin typeface="Asap Bold"/>
              </a:rPr>
              <a:t>CHƯƠNG 4 KẾT LUẬN - HƯỚNG PHÁT TRIỂN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2984242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3488219"/>
          <a:ext cx="16230600" cy="7884847"/>
        </p:xfrm>
        <a:graphic>
          <a:graphicData uri="http://schemas.openxmlformats.org/drawingml/2006/table">
            <a:tbl>
              <a:tblPr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6220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Muli Bold"/>
                        </a:rPr>
                        <a:t>Kết quả đạt được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Muli Bold"/>
                        </a:rPr>
                        <a:t>Hạn chế của ứng dụng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Muli Bold"/>
                        </a:rPr>
                        <a:t>Hướng phát triển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9514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uli Italics"/>
                        </a:rPr>
                        <a:t> Hoàn thành được các chức năng của website như ban đầu đề ra  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uli Italics"/>
                        </a:rPr>
                        <a:t>Chỉ đang là web tĩnh, chưa có dữ liệu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uli Italics"/>
                        </a:rPr>
                        <a:t>Thêm các chức năng còn thiếu 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369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uli"/>
                        </a:rPr>
                        <a:t>Còn một số chức năng chưa hoàn thành được như thanh toán qua nhiều hình thức chuyển khoản banking ,...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uli"/>
                        </a:rPr>
                        <a:t>Làm web thêm sinh động và bắt mắt hơn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419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uli"/>
                        </a:rPr>
                        <a:t>Chưa có đẩy dữ liệu lên localhost cũng như còn hạn chế về server để public thành trang web bình thường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uli"/>
                        </a:rPr>
                        <a:t>Có thể chuyển khoản qua banking báo mã về từ điện thoại và xác nhận để tiếp tục chuyển khoản </a:t>
                      </a:r>
                      <a:endParaRPr lang="en-US" sz="1100"/>
                    </a:p>
                    <a:p>
                      <a:pPr algn="just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66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57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uli Bold"/>
                        </a:rPr>
                        <a:t>TỔNG CỘNG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2" action="ppaction://hlinksldjump"/>
              </a:rPr>
              <a:t>Quay lại trang mục lục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7" name="TextBox 7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8" name="Freeform 8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2" action="ppaction://hlinksldjump"/>
              </a:rPr>
              <a:t>Quay lại trang mục lục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2" action="ppaction://hlinksldjump"/>
              </a:rPr>
              <a:t>Quay lại trang mục lục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2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2" action="ppaction://hlinksldjump"/>
              </a:rPr>
              <a:t>Quay lại trang mục lục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22777" y="1468641"/>
            <a:ext cx="12632921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spc="65">
                <a:solidFill>
                  <a:srgbClr val="000000"/>
                </a:solidFill>
                <a:latin typeface="Asap Bold"/>
              </a:rPr>
              <a:t>CHƯƠNG 5 TÀI LIỆU THAM KHẢO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3327921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243821" y="3626111"/>
          <a:ext cx="9227242" cy="5362575"/>
        </p:xfrm>
        <a:graphic>
          <a:graphicData uri="http://schemas.openxmlformats.org/drawingml/2006/table">
            <a:tbl>
              <a:tblPr/>
              <a:tblGrid>
                <a:gridCol w="594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887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uli Bold"/>
                        </a:rPr>
                        <a:t>Tên website tham khảo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uli Bold"/>
                        </a:rPr>
                        <a:t>Nguồn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8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</a:rPr>
                        <a:t>W3school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u="sng">
                          <a:solidFill>
                            <a:srgbClr val="000000"/>
                          </a:solidFill>
                          <a:latin typeface="Muli"/>
                          <a:hlinkClick r:id="rId3" tooltip="https://www.w3school.com"/>
                        </a:rPr>
                        <a:t>https://www.w3school.com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82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</a:rPr>
                        <a:t>jQuery 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</a:rPr>
                        <a:t>https://jqueryvalidation.org/documentation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2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</a:rPr>
                        <a:t>jQuery easing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</a:rPr>
                        <a:t>http://gsgd.co.uk/sandbox/jquery/easing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2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</a:rPr>
                        <a:t>Đồng hồ Hải Triều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uli"/>
                        </a:rPr>
                        <a:t>https://bootsnipp.com/tags/contact/4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7" name="TextBox 7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8" name="Freeform 8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2" action="ppaction://hlinksldjump"/>
              </a:rPr>
              <a:t>Quay lại trang mục lục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2" action="ppaction://hlinksldjump"/>
              </a:rPr>
              <a:t>Quay lại trang mục lục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2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8386" y="2815879"/>
            <a:ext cx="7689915" cy="4565134"/>
            <a:chOff x="0" y="0"/>
            <a:chExt cx="10253220" cy="608684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5476" b="5476"/>
            <a:stretch>
              <a:fillRect/>
            </a:stretch>
          </p:blipFill>
          <p:spPr>
            <a:xfrm>
              <a:off x="0" y="0"/>
              <a:ext cx="10253220" cy="608684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799375" y="3315668"/>
            <a:ext cx="8459925" cy="2421924"/>
            <a:chOff x="0" y="0"/>
            <a:chExt cx="11279900" cy="3229231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12799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Muli Bold"/>
                </a:rPr>
                <a:t>Mục đích 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28300"/>
              <a:ext cx="11279900" cy="2300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6"/>
                </a:lnSpc>
              </a:pPr>
              <a:r>
                <a:rPr lang="en-US" sz="2400" spc="24">
                  <a:solidFill>
                    <a:srgbClr val="000000"/>
                  </a:solidFill>
                  <a:latin typeface="Muli"/>
                </a:rPr>
                <a:t>Tạo ra một không gian trực tuyến thu hút và chuyên nghiệp, giới thiệu một loạt các sản phẩm đồng hồ chất lượng cao đến tất cả khách hàng.</a:t>
              </a:r>
            </a:p>
            <a:p>
              <a:pPr>
                <a:lnSpc>
                  <a:spcPts val="2736"/>
                </a:lnSpc>
              </a:pPr>
              <a:endParaRPr lang="en-US" sz="2400" spc="24">
                <a:solidFill>
                  <a:srgbClr val="000000"/>
                </a:solidFill>
                <a:latin typeface="Muli"/>
              </a:endParaRPr>
            </a:p>
            <a:p>
              <a:pPr>
                <a:lnSpc>
                  <a:spcPts val="2736"/>
                </a:lnSpc>
              </a:pPr>
              <a:endParaRPr lang="en-US" sz="2400" spc="24">
                <a:solidFill>
                  <a:srgbClr val="000000"/>
                </a:solidFill>
                <a:latin typeface="Muli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8799375" y="5649758"/>
            <a:ext cx="845992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8799375" y="8242920"/>
            <a:ext cx="845992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42975"/>
            <a:ext cx="7109601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15"/>
              </a:lnSpc>
            </a:pPr>
            <a:r>
              <a:rPr lang="en-US" sz="6500" spc="65">
                <a:solidFill>
                  <a:srgbClr val="000000"/>
                </a:solidFill>
                <a:latin typeface="Asap Bold"/>
              </a:rPr>
              <a:t>CHƯƠNG 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799375" y="6330690"/>
            <a:ext cx="8459925" cy="1050324"/>
            <a:chOff x="0" y="0"/>
            <a:chExt cx="11279900" cy="140043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9525"/>
              <a:ext cx="112799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Muli Bold"/>
                </a:rPr>
                <a:t>Ngôn ngữ lập trình được áp dụng ?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28300"/>
              <a:ext cx="11279900" cy="47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6"/>
                </a:lnSpc>
              </a:pPr>
              <a:r>
                <a:rPr lang="en-US" sz="2400" spc="24">
                  <a:solidFill>
                    <a:srgbClr val="000000"/>
                  </a:solidFill>
                  <a:latin typeface="Muli"/>
                </a:rPr>
                <a:t>HTML , CSS , BOOTSTRAP , JQUERY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28464" y="2228917"/>
            <a:ext cx="8292720" cy="7029383"/>
          </a:xfrm>
          <a:custGeom>
            <a:avLst/>
            <a:gdLst/>
            <a:ahLst/>
            <a:cxnLst/>
            <a:rect l="l" t="t" r="r" b="b"/>
            <a:pathLst>
              <a:path w="8292720" h="7029383">
                <a:moveTo>
                  <a:pt x="0" y="0"/>
                </a:moveTo>
                <a:lnTo>
                  <a:pt x="8292720" y="0"/>
                </a:lnTo>
                <a:lnTo>
                  <a:pt x="8292720" y="7029383"/>
                </a:lnTo>
                <a:lnTo>
                  <a:pt x="0" y="7029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05" r="-373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555333" y="1747904"/>
            <a:ext cx="373984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Muli Bold"/>
              </a:rPr>
              <a:t>Layout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17459" y="524633"/>
            <a:ext cx="11842138" cy="94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58"/>
              </a:lnSpc>
            </a:pPr>
            <a:r>
              <a:rPr lang="en-US" sz="5769" spc="57">
                <a:solidFill>
                  <a:srgbClr val="000000"/>
                </a:solidFill>
                <a:latin typeface="Asap Bold"/>
              </a:rPr>
              <a:t>CHƯƠNG 2 PHÂN TÍCH ỨNG DỤNG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4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7661725" cy="3618743"/>
            <a:chOff x="0" y="0"/>
            <a:chExt cx="2596104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96104" cy="1226177"/>
            </a:xfrm>
            <a:custGeom>
              <a:avLst/>
              <a:gdLst/>
              <a:ahLst/>
              <a:cxnLst/>
              <a:rect l="l" t="t" r="r" b="b"/>
              <a:pathLst>
                <a:path w="2596104" h="1226177">
                  <a:moveTo>
                    <a:pt x="0" y="0"/>
                  </a:moveTo>
                  <a:lnTo>
                    <a:pt x="2596104" y="0"/>
                  </a:lnTo>
                  <a:lnTo>
                    <a:pt x="2596104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596104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6706622" cy="3111285"/>
            <a:chOff x="0" y="0"/>
            <a:chExt cx="2272476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2476" cy="1054230"/>
            </a:xfrm>
            <a:custGeom>
              <a:avLst/>
              <a:gdLst/>
              <a:ahLst/>
              <a:cxnLst/>
              <a:rect l="l" t="t" r="r" b="b"/>
              <a:pathLst>
                <a:path w="2272476" h="1054230">
                  <a:moveTo>
                    <a:pt x="0" y="0"/>
                  </a:moveTo>
                  <a:lnTo>
                    <a:pt x="2272476" y="0"/>
                  </a:lnTo>
                  <a:lnTo>
                    <a:pt x="2272476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2272476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2275" y="518771"/>
            <a:ext cx="7661725" cy="3618743"/>
          </a:xfrm>
          <a:custGeom>
            <a:avLst/>
            <a:gdLst/>
            <a:ahLst/>
            <a:cxnLst/>
            <a:rect l="l" t="t" r="r" b="b"/>
            <a:pathLst>
              <a:path w="7661725" h="3618743">
                <a:moveTo>
                  <a:pt x="0" y="0"/>
                </a:moveTo>
                <a:lnTo>
                  <a:pt x="7661725" y="0"/>
                </a:lnTo>
                <a:lnTo>
                  <a:pt x="7661725" y="3618743"/>
                </a:lnTo>
                <a:lnTo>
                  <a:pt x="0" y="3618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29" b="-31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82275" y="4921873"/>
            <a:ext cx="6706622" cy="4084014"/>
          </a:xfrm>
          <a:custGeom>
            <a:avLst/>
            <a:gdLst/>
            <a:ahLst/>
            <a:cxnLst/>
            <a:rect l="l" t="t" r="r" b="b"/>
            <a:pathLst>
              <a:path w="6706622" h="4084014">
                <a:moveTo>
                  <a:pt x="0" y="0"/>
                </a:moveTo>
                <a:lnTo>
                  <a:pt x="6706622" y="0"/>
                </a:lnTo>
                <a:lnTo>
                  <a:pt x="6706622" y="4084015"/>
                </a:lnTo>
                <a:lnTo>
                  <a:pt x="0" y="4084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7" r="-964" b="-7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 Trang chủ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9803" y="6318067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#2 Đồng hồ nam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5889924" cy="3618743"/>
            <a:chOff x="0" y="0"/>
            <a:chExt cx="1995746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95746" cy="1226177"/>
            </a:xfrm>
            <a:custGeom>
              <a:avLst/>
              <a:gdLst/>
              <a:ahLst/>
              <a:cxnLst/>
              <a:rect l="l" t="t" r="r" b="b"/>
              <a:pathLst>
                <a:path w="1995746" h="1226177">
                  <a:moveTo>
                    <a:pt x="0" y="0"/>
                  </a:moveTo>
                  <a:lnTo>
                    <a:pt x="1995746" y="0"/>
                  </a:lnTo>
                  <a:lnTo>
                    <a:pt x="1995746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1995746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152903" cy="3111285"/>
            <a:chOff x="0" y="0"/>
            <a:chExt cx="1746013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6013" cy="1054230"/>
            </a:xfrm>
            <a:custGeom>
              <a:avLst/>
              <a:gdLst/>
              <a:ahLst/>
              <a:cxnLst/>
              <a:rect l="l" t="t" r="r" b="b"/>
              <a:pathLst>
                <a:path w="1746013" h="1054230">
                  <a:moveTo>
                    <a:pt x="0" y="0"/>
                  </a:moveTo>
                  <a:lnTo>
                    <a:pt x="1746013" y="0"/>
                  </a:lnTo>
                  <a:lnTo>
                    <a:pt x="1746013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746013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2275" y="518771"/>
            <a:ext cx="5889924" cy="3645864"/>
          </a:xfrm>
          <a:custGeom>
            <a:avLst/>
            <a:gdLst/>
            <a:ahLst/>
            <a:cxnLst/>
            <a:rect l="l" t="t" r="r" b="b"/>
            <a:pathLst>
              <a:path w="5889924" h="3645864">
                <a:moveTo>
                  <a:pt x="0" y="0"/>
                </a:moveTo>
                <a:lnTo>
                  <a:pt x="5889924" y="0"/>
                </a:lnTo>
                <a:lnTo>
                  <a:pt x="5889924" y="3645865"/>
                </a:lnTo>
                <a:lnTo>
                  <a:pt x="0" y="364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4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82275" y="5098120"/>
            <a:ext cx="5152903" cy="3155429"/>
          </a:xfrm>
          <a:custGeom>
            <a:avLst/>
            <a:gdLst/>
            <a:ahLst/>
            <a:cxnLst/>
            <a:rect l="l" t="t" r="r" b="b"/>
            <a:pathLst>
              <a:path w="5152903" h="3155429">
                <a:moveTo>
                  <a:pt x="0" y="0"/>
                </a:moveTo>
                <a:lnTo>
                  <a:pt x="5152903" y="0"/>
                </a:lnTo>
                <a:lnTo>
                  <a:pt x="5152903" y="3155429"/>
                </a:lnTo>
                <a:lnTo>
                  <a:pt x="0" y="3155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#3 Đồng hồ nữ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9803" y="6318067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#4 Phụ kiện đồng hồ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093557" cy="3618743"/>
            <a:chOff x="0" y="0"/>
            <a:chExt cx="2064745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4745" cy="1226177"/>
            </a:xfrm>
            <a:custGeom>
              <a:avLst/>
              <a:gdLst/>
              <a:ahLst/>
              <a:cxnLst/>
              <a:rect l="l" t="t" r="r" b="b"/>
              <a:pathLst>
                <a:path w="2064745" h="1226177">
                  <a:moveTo>
                    <a:pt x="0" y="0"/>
                  </a:moveTo>
                  <a:lnTo>
                    <a:pt x="2064745" y="0"/>
                  </a:lnTo>
                  <a:lnTo>
                    <a:pt x="2064745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064745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548357" cy="3111285"/>
            <a:chOff x="0" y="0"/>
            <a:chExt cx="1880009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0009" cy="1054230"/>
            </a:xfrm>
            <a:custGeom>
              <a:avLst/>
              <a:gdLst/>
              <a:ahLst/>
              <a:cxnLst/>
              <a:rect l="l" t="t" r="r" b="b"/>
              <a:pathLst>
                <a:path w="1880009" h="1054230">
                  <a:moveTo>
                    <a:pt x="0" y="0"/>
                  </a:moveTo>
                  <a:lnTo>
                    <a:pt x="1880009" y="0"/>
                  </a:lnTo>
                  <a:lnTo>
                    <a:pt x="1880009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80009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2275" y="518771"/>
            <a:ext cx="6093557" cy="3645864"/>
          </a:xfrm>
          <a:custGeom>
            <a:avLst/>
            <a:gdLst/>
            <a:ahLst/>
            <a:cxnLst/>
            <a:rect l="l" t="t" r="r" b="b"/>
            <a:pathLst>
              <a:path w="6093557" h="3645864">
                <a:moveTo>
                  <a:pt x="0" y="0"/>
                </a:moveTo>
                <a:lnTo>
                  <a:pt x="6093557" y="0"/>
                </a:lnTo>
                <a:lnTo>
                  <a:pt x="6093557" y="3645865"/>
                </a:lnTo>
                <a:lnTo>
                  <a:pt x="0" y="364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82275" y="5093475"/>
            <a:ext cx="5548357" cy="3272907"/>
          </a:xfrm>
          <a:custGeom>
            <a:avLst/>
            <a:gdLst/>
            <a:ahLst/>
            <a:cxnLst/>
            <a:rect l="l" t="t" r="r" b="b"/>
            <a:pathLst>
              <a:path w="5548357" h="3272907">
                <a:moveTo>
                  <a:pt x="0" y="0"/>
                </a:moveTo>
                <a:lnTo>
                  <a:pt x="5548357" y="0"/>
                </a:lnTo>
                <a:lnTo>
                  <a:pt x="5548357" y="3272907"/>
                </a:lnTo>
                <a:lnTo>
                  <a:pt x="0" y="327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#5 Trang giới thiệu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9803" y="6318067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#6 Trang liên hệ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106165" cy="3618743"/>
            <a:chOff x="0" y="0"/>
            <a:chExt cx="2069017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9017" cy="1226177"/>
            </a:xfrm>
            <a:custGeom>
              <a:avLst/>
              <a:gdLst/>
              <a:ahLst/>
              <a:cxnLst/>
              <a:rect l="l" t="t" r="r" b="b"/>
              <a:pathLst>
                <a:path w="2069017" h="1226177">
                  <a:moveTo>
                    <a:pt x="0" y="0"/>
                  </a:moveTo>
                  <a:lnTo>
                    <a:pt x="2069017" y="0"/>
                  </a:lnTo>
                  <a:lnTo>
                    <a:pt x="2069017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069017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320916" cy="3111285"/>
            <a:chOff x="0" y="0"/>
            <a:chExt cx="1802942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2942" cy="1054230"/>
            </a:xfrm>
            <a:custGeom>
              <a:avLst/>
              <a:gdLst/>
              <a:ahLst/>
              <a:cxnLst/>
              <a:rect l="l" t="t" r="r" b="b"/>
              <a:pathLst>
                <a:path w="1802942" h="1054230">
                  <a:moveTo>
                    <a:pt x="0" y="0"/>
                  </a:moveTo>
                  <a:lnTo>
                    <a:pt x="1802942" y="0"/>
                  </a:lnTo>
                  <a:lnTo>
                    <a:pt x="1802942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02942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2275" y="431184"/>
            <a:ext cx="6106165" cy="3733451"/>
          </a:xfrm>
          <a:custGeom>
            <a:avLst/>
            <a:gdLst/>
            <a:ahLst/>
            <a:cxnLst/>
            <a:rect l="l" t="t" r="r" b="b"/>
            <a:pathLst>
              <a:path w="6106165" h="3733451">
                <a:moveTo>
                  <a:pt x="0" y="0"/>
                </a:moveTo>
                <a:lnTo>
                  <a:pt x="6106165" y="0"/>
                </a:lnTo>
                <a:lnTo>
                  <a:pt x="6106165" y="3733452"/>
                </a:lnTo>
                <a:lnTo>
                  <a:pt x="0" y="3733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82275" y="5113227"/>
            <a:ext cx="5320916" cy="3233403"/>
          </a:xfrm>
          <a:custGeom>
            <a:avLst/>
            <a:gdLst/>
            <a:ahLst/>
            <a:cxnLst/>
            <a:rect l="l" t="t" r="r" b="b"/>
            <a:pathLst>
              <a:path w="5320916" h="3233403">
                <a:moveTo>
                  <a:pt x="0" y="0"/>
                </a:moveTo>
                <a:lnTo>
                  <a:pt x="5320916" y="0"/>
                </a:lnTo>
                <a:lnTo>
                  <a:pt x="5320916" y="3233403"/>
                </a:lnTo>
                <a:lnTo>
                  <a:pt x="0" y="3233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#7 Tin tức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9803" y="6318067"/>
            <a:ext cx="5162513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#8 Trang dữ liệu người dùng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82275" y="4655173"/>
            <a:ext cx="1566075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82275" y="518771"/>
            <a:ext cx="6457015" cy="3618743"/>
            <a:chOff x="0" y="0"/>
            <a:chExt cx="2187899" cy="122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7899" cy="1226177"/>
            </a:xfrm>
            <a:custGeom>
              <a:avLst/>
              <a:gdLst/>
              <a:ahLst/>
              <a:cxnLst/>
              <a:rect l="l" t="t" r="r" b="b"/>
              <a:pathLst>
                <a:path w="2187899" h="1226177">
                  <a:moveTo>
                    <a:pt x="0" y="0"/>
                  </a:moveTo>
                  <a:lnTo>
                    <a:pt x="2187899" y="0"/>
                  </a:lnTo>
                  <a:lnTo>
                    <a:pt x="2187899" y="1226177"/>
                  </a:lnTo>
                  <a:lnTo>
                    <a:pt x="0" y="1226177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2187899" cy="1369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FFFFFF"/>
                  </a:solidFill>
                  <a:latin typeface="Asap Bold"/>
                </a:rPr>
                <a:t>500.000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75" y="5142264"/>
            <a:ext cx="5464118" cy="3111285"/>
            <a:chOff x="0" y="0"/>
            <a:chExt cx="1851465" cy="105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1465" cy="1054230"/>
            </a:xfrm>
            <a:custGeom>
              <a:avLst/>
              <a:gdLst/>
              <a:ahLst/>
              <a:cxnLst/>
              <a:rect l="l" t="t" r="r" b="b"/>
              <a:pathLst>
                <a:path w="1851465" h="1054230">
                  <a:moveTo>
                    <a:pt x="0" y="0"/>
                  </a:moveTo>
                  <a:lnTo>
                    <a:pt x="1851465" y="0"/>
                  </a:lnTo>
                  <a:lnTo>
                    <a:pt x="1851465" y="1054230"/>
                  </a:lnTo>
                  <a:lnTo>
                    <a:pt x="0" y="105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851465" cy="1197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00"/>
                </a:lnSpc>
              </a:pPr>
              <a:r>
                <a:rPr lang="en-US" sz="6500">
                  <a:solidFill>
                    <a:srgbClr val="000000"/>
                  </a:solidFill>
                  <a:latin typeface="Asap Bold"/>
                </a:rPr>
                <a:t>95%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64837" y="9589260"/>
            <a:ext cx="3094463" cy="366780"/>
            <a:chOff x="0" y="0"/>
            <a:chExt cx="4125951" cy="489041"/>
          </a:xfrm>
        </p:grpSpPr>
        <p:sp>
          <p:nvSpPr>
            <p:cNvPr id="10" name="TextBox 10"/>
            <p:cNvSpPr txBox="1"/>
            <p:nvPr/>
          </p:nvSpPr>
          <p:spPr>
            <a:xfrm>
              <a:off x="562691" y="66593"/>
              <a:ext cx="3563260" cy="36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65"/>
                </a:lnSpc>
              </a:pPr>
              <a:r>
                <a:rPr lang="en-US" sz="1899" spc="37">
                  <a:solidFill>
                    <a:srgbClr val="FFFFFF"/>
                  </a:solidFill>
                  <a:latin typeface="Muli Bold"/>
                </a:rPr>
                <a:t>Công ty An Nam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5400000">
              <a:off x="-39568" y="39568"/>
              <a:ext cx="489041" cy="409905"/>
            </a:xfrm>
            <a:custGeom>
              <a:avLst/>
              <a:gdLst/>
              <a:ahLst/>
              <a:cxnLst/>
              <a:rect l="l" t="t" r="r" b="b"/>
              <a:pathLst>
                <a:path w="489041" h="409905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66961" y="236925"/>
            <a:ext cx="6620993" cy="4023431"/>
          </a:xfrm>
          <a:custGeom>
            <a:avLst/>
            <a:gdLst/>
            <a:ahLst/>
            <a:cxnLst/>
            <a:rect l="l" t="t" r="r" b="b"/>
            <a:pathLst>
              <a:path w="6620993" h="4023431">
                <a:moveTo>
                  <a:pt x="0" y="0"/>
                </a:moveTo>
                <a:lnTo>
                  <a:pt x="6620993" y="0"/>
                </a:lnTo>
                <a:lnTo>
                  <a:pt x="6620993" y="4023431"/>
                </a:lnTo>
                <a:lnTo>
                  <a:pt x="0" y="4023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66961" y="5061260"/>
            <a:ext cx="5479432" cy="3273294"/>
          </a:xfrm>
          <a:custGeom>
            <a:avLst/>
            <a:gdLst/>
            <a:ahLst/>
            <a:cxnLst/>
            <a:rect l="l" t="t" r="r" b="b"/>
            <a:pathLst>
              <a:path w="5479432" h="3273294">
                <a:moveTo>
                  <a:pt x="0" y="0"/>
                </a:moveTo>
                <a:lnTo>
                  <a:pt x="5479432" y="0"/>
                </a:lnTo>
                <a:lnTo>
                  <a:pt x="5479432" y="3273294"/>
                </a:lnTo>
                <a:lnTo>
                  <a:pt x="0" y="3273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9803" y="1766056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#9 Trang sinh viên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9803" y="6318067"/>
            <a:ext cx="4014881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1"/>
              </a:lnSpc>
            </a:pPr>
            <a:r>
              <a:rPr lang="en-US" sz="2799">
                <a:solidFill>
                  <a:srgbClr val="000000"/>
                </a:solidFill>
                <a:latin typeface="Asap Bold"/>
              </a:rPr>
              <a:t>#10 Trang đăng ký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743071" y="9607478"/>
            <a:ext cx="587279" cy="330344"/>
          </a:xfrm>
          <a:custGeom>
            <a:avLst/>
            <a:gdLst/>
            <a:ahLst/>
            <a:cxnLst/>
            <a:rect l="l" t="t" r="r" b="b"/>
            <a:pathLst>
              <a:path w="587279" h="330344">
                <a:moveTo>
                  <a:pt x="0" y="0"/>
                </a:moveTo>
                <a:lnTo>
                  <a:pt x="587279" y="0"/>
                </a:lnTo>
                <a:lnTo>
                  <a:pt x="587279" y="330344"/>
                </a:lnTo>
                <a:lnTo>
                  <a:pt x="0" y="330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586855" y="9641586"/>
            <a:ext cx="2672445" cy="27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5"/>
              </a:lnSpc>
            </a:pPr>
            <a:r>
              <a:rPr lang="en-US" sz="1899" spc="37">
                <a:solidFill>
                  <a:srgbClr val="FFFFFF"/>
                </a:solidFill>
                <a:latin typeface="Muli Bold"/>
              </a:rPr>
              <a:t>OTIS STORE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613265"/>
            <a:ext cx="6910589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Muli"/>
                <a:hlinkClick r:id="rId6" action="ppaction://hlinksldjump"/>
              </a:rPr>
              <a:t>Quay lại trang mục lục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985</Words>
  <Application>Microsoft Office PowerPoint</Application>
  <PresentationFormat>Custom</PresentationFormat>
  <Paragraphs>227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Muli Italics</vt:lpstr>
      <vt:lpstr>Muli</vt:lpstr>
      <vt:lpstr>Muli Bold</vt:lpstr>
      <vt:lpstr>Asap</vt:lpstr>
      <vt:lpstr>Asap Bold</vt:lpstr>
      <vt:lpstr>Calibri</vt:lpstr>
      <vt:lpstr>Arial</vt:lpstr>
      <vt:lpstr>Paytone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OTIS</dc:title>
  <cp:lastModifiedBy>Dinh Khoa</cp:lastModifiedBy>
  <cp:revision>6</cp:revision>
  <dcterms:created xsi:type="dcterms:W3CDTF">2006-08-16T00:00:00Z</dcterms:created>
  <dcterms:modified xsi:type="dcterms:W3CDTF">2024-04-21T00:56:57Z</dcterms:modified>
  <dc:identifier>DAGCqCdBPtU</dc:identifier>
</cp:coreProperties>
</file>